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925FA9-A544-4C38-897D-624E375D4B94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E84C71-0F28-4AE1-9307-B40D382535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4176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Предложения определённо-личные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обобщённо-личные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User\Desktop\Учитель-учителю\bun12i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3571900" cy="39751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5786454"/>
            <a:ext cx="1969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И.Бунин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2786058"/>
            <a:ext cx="49292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Глубокая искренность </a:t>
            </a:r>
          </a:p>
          <a:p>
            <a:r>
              <a:rPr lang="ru-RU" sz="2800" b="1" dirty="0" smtClean="0">
                <a:latin typeface="+mj-lt"/>
              </a:rPr>
              <a:t>и спокойная вдумчивость — </a:t>
            </a:r>
          </a:p>
          <a:p>
            <a:r>
              <a:rPr lang="ru-RU" sz="2800" b="1" dirty="0" smtClean="0">
                <a:latin typeface="+mj-lt"/>
              </a:rPr>
              <a:t>главные свойства его души. </a:t>
            </a:r>
          </a:p>
          <a:p>
            <a:r>
              <a:rPr lang="ru-RU" sz="2800" b="1" dirty="0" smtClean="0">
                <a:latin typeface="+mj-lt"/>
              </a:rPr>
              <a:t>П.Коган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285860"/>
            <a:ext cx="892885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3600" b="1" dirty="0" smtClean="0"/>
              <a:t>Научить выделять неопределённо-личные</a:t>
            </a:r>
          </a:p>
          <a:p>
            <a:pPr lvl="0"/>
            <a:r>
              <a:rPr lang="ru-RU" sz="3600" b="1" dirty="0" smtClean="0"/>
              <a:t> предложения в тексте;</a:t>
            </a:r>
          </a:p>
          <a:p>
            <a:pPr lvl="0">
              <a:buFont typeface="Wingdings" pitchFamily="2" charset="2"/>
              <a:buChar char="q"/>
            </a:pPr>
            <a:r>
              <a:rPr lang="ru-RU" sz="3600" b="1" dirty="0" smtClean="0"/>
              <a:t>Закреплять ранее изученный </a:t>
            </a:r>
          </a:p>
          <a:p>
            <a:pPr lvl="0"/>
            <a:r>
              <a:rPr lang="ru-RU" sz="3600" b="1" dirty="0" smtClean="0"/>
              <a:t>материал;</a:t>
            </a:r>
          </a:p>
          <a:p>
            <a:pPr lvl="0">
              <a:buFont typeface="Wingdings" pitchFamily="2" charset="2"/>
              <a:buChar char="q"/>
            </a:pPr>
            <a:r>
              <a:rPr lang="ru-RU" sz="3600" b="1" dirty="0" smtClean="0"/>
              <a:t>Расширять знания о творчестве </a:t>
            </a:r>
          </a:p>
          <a:p>
            <a:pPr lvl="0"/>
            <a:r>
              <a:rPr lang="ru-RU" sz="3600" b="1" dirty="0" smtClean="0"/>
              <a:t>И.Бунина;</a:t>
            </a:r>
          </a:p>
          <a:p>
            <a:pPr lvl="0">
              <a:buFont typeface="Wingdings" pitchFamily="2" charset="2"/>
              <a:buChar char="q"/>
            </a:pPr>
            <a:r>
              <a:rPr lang="ru-RU" sz="3600" b="1" dirty="0" smtClean="0"/>
              <a:t>Развивать речевую культуру учащихся.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214290"/>
            <a:ext cx="27397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642918"/>
            <a:ext cx="7377404" cy="3877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Распространите односоставные предложения </a:t>
            </a:r>
          </a:p>
          <a:p>
            <a:pPr lvl="0"/>
            <a:r>
              <a:rPr lang="ru-RU" sz="4000" dirty="0" smtClean="0">
                <a:latin typeface="Arial Black" pitchFamily="34" charset="0"/>
              </a:rPr>
              <a:t>Вечереет.</a:t>
            </a:r>
          </a:p>
          <a:p>
            <a:pPr lvl="0"/>
            <a:r>
              <a:rPr lang="ru-RU" sz="4000" dirty="0" smtClean="0">
                <a:latin typeface="Arial Black" pitchFamily="34" charset="0"/>
              </a:rPr>
              <a:t>Не укроешься.</a:t>
            </a:r>
          </a:p>
          <a:p>
            <a:pPr lvl="0"/>
            <a:r>
              <a:rPr lang="ru-RU" sz="4000" dirty="0" smtClean="0">
                <a:latin typeface="Arial Black" pitchFamily="34" charset="0"/>
              </a:rPr>
              <a:t>Сижу и читаю.</a:t>
            </a:r>
          </a:p>
          <a:p>
            <a:pPr lvl="0"/>
            <a:r>
              <a:rPr lang="ru-RU" sz="4000" dirty="0" smtClean="0">
                <a:latin typeface="Arial Black" pitchFamily="34" charset="0"/>
              </a:rPr>
              <a:t>Дружба.</a:t>
            </a:r>
          </a:p>
          <a:p>
            <a:pPr lvl="0"/>
            <a:r>
              <a:rPr lang="ru-RU" sz="4000" dirty="0" smtClean="0">
                <a:latin typeface="Arial Black" pitchFamily="34" charset="0"/>
              </a:rPr>
              <a:t>Похолодало.</a:t>
            </a:r>
          </a:p>
          <a:p>
            <a:endParaRPr lang="ru-RU" dirty="0"/>
          </a:p>
        </p:txBody>
      </p:sp>
      <p:pic>
        <p:nvPicPr>
          <p:cNvPr id="2050" name="Picture 2" descr="E:\Picture\DUSK_S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214422"/>
            <a:ext cx="3143272" cy="2229759"/>
          </a:xfrm>
          <a:prstGeom prst="rect">
            <a:avLst/>
          </a:prstGeom>
          <a:noFill/>
        </p:spPr>
      </p:pic>
      <p:pic>
        <p:nvPicPr>
          <p:cNvPr id="2051" name="Picture 3" descr="E:\Picture\kitty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000372"/>
            <a:ext cx="3000396" cy="2250297"/>
          </a:xfrm>
          <a:prstGeom prst="rect">
            <a:avLst/>
          </a:prstGeom>
          <a:noFill/>
        </p:spPr>
      </p:pic>
      <p:pic>
        <p:nvPicPr>
          <p:cNvPr id="2053" name="Picture 5" descr="E:\Picture\Деревья в снегу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4429132"/>
            <a:ext cx="2857520" cy="2143140"/>
          </a:xfrm>
          <a:prstGeom prst="rect">
            <a:avLst/>
          </a:prstGeom>
          <a:noFill/>
        </p:spPr>
      </p:pic>
      <p:pic>
        <p:nvPicPr>
          <p:cNvPr id="2052" name="Picture 4" descr="E:\Picture\oliax_9429_X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143380"/>
            <a:ext cx="2794011" cy="20955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766" y="1071546"/>
            <a:ext cx="890739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16 июня.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i="1" dirty="0" smtClean="0"/>
              <a:t>Нынче жарко, парит, на дворе тепло пахнет разогре­той </a:t>
            </a:r>
          </a:p>
          <a:p>
            <a:r>
              <a:rPr lang="ru-RU" sz="2800" i="1" dirty="0" smtClean="0"/>
              <a:t>муравой, из-за ярко-зеленых вершин сада ослепительно белеют великолепно круглящиеся облака.</a:t>
            </a:r>
            <a:r>
              <a:rPr lang="ru-RU" sz="2800" dirty="0" smtClean="0"/>
              <a:t>  </a:t>
            </a:r>
            <a:r>
              <a:rPr lang="ru-RU" sz="2800" b="1" dirty="0" smtClean="0"/>
              <a:t>Перед завтраком вышел пройтись, иду по аллее, слушая птиц, на все лады заливающихся в солнечном саду...</a:t>
            </a:r>
          </a:p>
          <a:p>
            <a:endParaRPr lang="ru-RU" sz="2800" dirty="0" smtClean="0"/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19 июня.</a:t>
            </a:r>
          </a:p>
          <a:p>
            <a:r>
              <a:rPr lang="ru-RU" sz="2800" i="1" dirty="0" smtClean="0"/>
              <a:t>Погоду сглазили, нынче весь день льет. Началось еще</a:t>
            </a:r>
          </a:p>
          <a:p>
            <a:r>
              <a:rPr lang="ru-RU" sz="2800" i="1" dirty="0" smtClean="0"/>
              <a:t>со вчерашнего вечера.</a:t>
            </a:r>
            <a:endParaRPr lang="ru-RU" sz="2800" dirty="0" smtClean="0"/>
          </a:p>
          <a:p>
            <a:r>
              <a:rPr lang="ru-RU" sz="2800" dirty="0" smtClean="0"/>
              <a:t>                                                                     («Божье древо»)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285728"/>
            <a:ext cx="65835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Дневниковые записи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915518" cy="6401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14 февраля, Красное море.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i="1" dirty="0" smtClean="0"/>
              <a:t>Вчера, как только стемнело</a:t>
            </a:r>
            <a:r>
              <a:rPr lang="ru-RU" sz="2800" dirty="0" smtClean="0"/>
              <a:t>,</a:t>
            </a:r>
            <a:r>
              <a:rPr lang="ru-RU" sz="2800" b="1" dirty="0" smtClean="0"/>
              <a:t> на баке «Юнона» подняли </a:t>
            </a:r>
          </a:p>
          <a:p>
            <a:r>
              <a:rPr lang="ru-RU" sz="2800" b="1" dirty="0" smtClean="0"/>
              <a:t>большой электрический фонарь, </a:t>
            </a:r>
            <a:r>
              <a:rPr lang="ru-RU" sz="2800" i="1" dirty="0" smtClean="0"/>
              <a:t>целое солнце, и далеко</a:t>
            </a:r>
          </a:p>
          <a:p>
            <a:r>
              <a:rPr lang="ru-RU" sz="2800" i="1" dirty="0" smtClean="0"/>
              <a:t>ударил в темноту впереди белый слепящий свет.</a:t>
            </a:r>
            <a:endParaRPr lang="ru-RU" sz="2800" dirty="0" smtClean="0"/>
          </a:p>
          <a:p>
            <a:endParaRPr lang="ru-RU" sz="2800" i="1" dirty="0" smtClean="0"/>
          </a:p>
          <a:p>
            <a:r>
              <a:rPr lang="ru-RU" sz="2800" i="1" dirty="0" smtClean="0"/>
              <a:t> </a:t>
            </a:r>
            <a:endParaRPr lang="ru-RU" sz="2800" dirty="0" smtClean="0"/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17 февраля.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i="1" dirty="0" smtClean="0"/>
              <a:t>Утром прошли </a:t>
            </a:r>
            <a:r>
              <a:rPr lang="ru-RU" sz="2800" i="1" dirty="0" err="1" smtClean="0"/>
              <a:t>Перим</a:t>
            </a:r>
            <a:r>
              <a:rPr lang="ru-RU" sz="2800" i="1" dirty="0" smtClean="0"/>
              <a:t>.</a:t>
            </a:r>
            <a:endParaRPr lang="ru-RU" sz="2800" dirty="0" smtClean="0"/>
          </a:p>
          <a:p>
            <a:r>
              <a:rPr lang="ru-RU" sz="2800" b="1" dirty="0" smtClean="0"/>
              <a:t>Сейчас, после завтрака, идем очень близко возле </a:t>
            </a:r>
          </a:p>
          <a:p>
            <a:r>
              <a:rPr lang="ru-RU" sz="2800" b="1" dirty="0" smtClean="0"/>
              <a:t>африканского берега, низменного, пустынного, серого,</a:t>
            </a:r>
          </a:p>
          <a:p>
            <a:r>
              <a:rPr lang="ru-RU" sz="2800" b="1" dirty="0" smtClean="0"/>
              <a:t>как слон.</a:t>
            </a:r>
            <a:endParaRPr lang="ru-RU" sz="2800" dirty="0" smtClean="0"/>
          </a:p>
          <a:p>
            <a:r>
              <a:rPr lang="ru-RU" sz="2800" dirty="0" smtClean="0"/>
              <a:t>(«Воды многие»)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643050"/>
            <a:ext cx="80724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«В  неопределённо-личном  предложении глагол   указывает на действие,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совершаемое неопределёнными лицами, неизвестными  или  намеренно не называемыми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(их можно обозначить каким-либо подходящим по смыслу словом).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 раньше нас дурачили и теперь дурачат.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0"/>
            <a:ext cx="742113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Неопределённо-личное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357166"/>
            <a:ext cx="59891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Обобщённо-личное</a:t>
            </a:r>
          </a:p>
          <a:p>
            <a:pPr algn="ctr"/>
            <a:r>
              <a:rPr lang="ru-RU" sz="5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предложение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2071678"/>
            <a:ext cx="81439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Обобщённо-личные предложения по </a:t>
            </a: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форме совпадают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определённо-личными </a:t>
            </a: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или неопределённо-личными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но действие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нём может относиться к любому лицу.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Без труда не вытянешь и рыбку из пруда.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Снявши голову по волосам не плачут.</a:t>
            </a:r>
          </a:p>
          <a:p>
            <a:endParaRPr lang="ru-RU" sz="3200" b="1" i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285860"/>
            <a:ext cx="892885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3600" b="1" dirty="0" smtClean="0"/>
              <a:t>Научить выделять неопределённо-личные</a:t>
            </a:r>
          </a:p>
          <a:p>
            <a:pPr lvl="0"/>
            <a:r>
              <a:rPr lang="ru-RU" sz="3600" b="1" dirty="0" smtClean="0"/>
              <a:t> предложения в тексте;</a:t>
            </a:r>
          </a:p>
          <a:p>
            <a:pPr lvl="0">
              <a:buFont typeface="Wingdings" pitchFamily="2" charset="2"/>
              <a:buChar char="q"/>
            </a:pPr>
            <a:r>
              <a:rPr lang="ru-RU" sz="3600" b="1" dirty="0" smtClean="0"/>
              <a:t>Закреплять ранее изученный </a:t>
            </a:r>
          </a:p>
          <a:p>
            <a:pPr lvl="0"/>
            <a:r>
              <a:rPr lang="ru-RU" sz="3600" b="1" dirty="0" smtClean="0"/>
              <a:t>материал;</a:t>
            </a:r>
          </a:p>
          <a:p>
            <a:pPr lvl="0">
              <a:buFont typeface="Wingdings" pitchFamily="2" charset="2"/>
              <a:buChar char="q"/>
            </a:pPr>
            <a:r>
              <a:rPr lang="ru-RU" sz="3600" b="1" dirty="0" smtClean="0"/>
              <a:t>Расширять знания о творчестве </a:t>
            </a:r>
          </a:p>
          <a:p>
            <a:pPr lvl="0"/>
            <a:r>
              <a:rPr lang="ru-RU" sz="3600" b="1" dirty="0" smtClean="0"/>
              <a:t>И.Бунина;</a:t>
            </a:r>
          </a:p>
          <a:p>
            <a:pPr lvl="0">
              <a:buFont typeface="Wingdings" pitchFamily="2" charset="2"/>
              <a:buChar char="q"/>
            </a:pPr>
            <a:r>
              <a:rPr lang="ru-RU" sz="3600" b="1" dirty="0" smtClean="0"/>
              <a:t>Развивать речевую культуру учащихся.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214290"/>
            <a:ext cx="27397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97</TotalTime>
  <Words>269</Words>
  <Application>Microsoft Office PowerPoint</Application>
  <PresentationFormat>Экран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2007-11-29T16:52:25Z</dcterms:created>
  <dcterms:modified xsi:type="dcterms:W3CDTF">2007-12-09T15:25:47Z</dcterms:modified>
</cp:coreProperties>
</file>